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65" r:id="rId3"/>
    <p:sldId id="258" r:id="rId4"/>
    <p:sldId id="259" r:id="rId5"/>
    <p:sldId id="261" r:id="rId6"/>
    <p:sldId id="262" r:id="rId7"/>
    <p:sldId id="277" r:id="rId8"/>
    <p:sldId id="278" r:id="rId9"/>
    <p:sldId id="27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94" d="100"/>
          <a:sy n="94" d="100"/>
        </p:scale>
        <p:origin x="-27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772" y="1915159"/>
            <a:ext cx="10654348" cy="29718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Организация </a:t>
            </a:r>
            <a:br>
              <a:rPr lang="ru-RU" dirty="0" smtClean="0"/>
            </a:br>
            <a:r>
              <a:rPr lang="ru-RU" dirty="0" smtClean="0"/>
              <a:t>военно-патриотической работы</a:t>
            </a:r>
            <a:br>
              <a:rPr lang="ru-RU" dirty="0" smtClean="0"/>
            </a:br>
            <a:r>
              <a:rPr lang="ru-RU" dirty="0" smtClean="0"/>
              <a:t> в </a:t>
            </a:r>
            <a:r>
              <a:rPr lang="ru-RU" dirty="0" err="1" smtClean="0"/>
              <a:t>мбоу</a:t>
            </a:r>
            <a:r>
              <a:rPr lang="ru-RU" dirty="0" smtClean="0"/>
              <a:t> «</a:t>
            </a:r>
            <a:r>
              <a:rPr lang="ru-RU" dirty="0" err="1" smtClean="0"/>
              <a:t>сош</a:t>
            </a:r>
            <a:r>
              <a:rPr lang="ru-RU" dirty="0" smtClean="0"/>
              <a:t> </a:t>
            </a:r>
            <a:r>
              <a:rPr lang="ru-RU" dirty="0" smtClean="0"/>
              <a:t>№1</a:t>
            </a:r>
            <a:r>
              <a:rPr lang="ru-RU" smtClean="0"/>
              <a:t>» </a:t>
            </a:r>
            <a:br>
              <a:rPr lang="ru-RU" smtClean="0"/>
            </a:br>
            <a:r>
              <a:rPr lang="ru-RU" smtClean="0"/>
              <a:t>Г</a:t>
            </a:r>
            <a:r>
              <a:rPr lang="ru-RU" dirty="0" smtClean="0"/>
              <a:t>. </a:t>
            </a:r>
            <a:r>
              <a:rPr lang="ru-RU" dirty="0" smtClean="0"/>
              <a:t>ПРОКОПЬЕВСКА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В РАМКАХ РЕАЛИЗАЦИИ ВВПОД «ЮНАРМИЯ»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1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3243" y="719861"/>
            <a:ext cx="943791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такое «ЮНАРМИЯ»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Всероссийское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детско-юношеское военно-патриотическое общественное движение «ЮНАРМИЯ» (движение) — это общественное объединение физических и юридических лиц, созданное на основе совместной деятельности для достижения уставных целей. Движение было создано в 2016 году по инициативе Министра обороны РФ Сергея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Кожугетовича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Шойгу и поддержано Президентом Российской Федерации Владимиром Владимировичем Путиным. День рождения движения — 28 мая. Соучредителями движения являются: общероссийская общественно-государственная организация «Добровольное общество содействия армии, авиации и флоту России», Общероссийская общественная организация ветеранов Вооруженных Сил Российской Федерации, ПФК ЦСКА, а также летчик-космонавт СССР, Герой Советского Союза, Валентина Терешкова и Герой Советского Союза Валерий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Востротин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документ, регламентирующий деятельность, — устав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(далее — Устав).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 cstate="email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6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629" y="114300"/>
            <a:ext cx="10074728" cy="6629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</a:rPr>
              <a:t>Предмет</a:t>
            </a:r>
            <a:r>
              <a:rPr lang="ru-RU" sz="2800" b="1" dirty="0">
                <a:latin typeface="Arial Black" panose="020B0A04020102020204" pitchFamily="34" charset="0"/>
              </a:rPr>
              <a:t>, цели и задачи </a:t>
            </a:r>
            <a:r>
              <a:rPr lang="ru-RU" sz="2800" b="1" dirty="0" smtClean="0">
                <a:latin typeface="Arial Black" panose="020B0A04020102020204" pitchFamily="34" charset="0"/>
              </a:rPr>
              <a:t>Движения</a:t>
            </a:r>
          </a:p>
          <a:p>
            <a:pPr algn="ctr"/>
            <a:endParaRPr lang="ru-RU" sz="2800" b="1" dirty="0" smtClean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Предметом </a:t>
            </a:r>
            <a:r>
              <a:rPr lang="ru-RU" sz="2400" dirty="0">
                <a:latin typeface="Arial Black" panose="020B0A04020102020204" pitchFamily="34" charset="0"/>
              </a:rPr>
              <a:t>и целями Движения является: 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marL="457200" indent="-457200">
              <a:buAutoNum type="arabicParenR"/>
            </a:pPr>
            <a:r>
              <a:rPr lang="ru-RU" sz="2400" dirty="0">
                <a:latin typeface="Arial Black" panose="020B0A04020102020204" pitchFamily="34" charset="0"/>
              </a:rPr>
              <a:t>У</a:t>
            </a:r>
            <a:r>
              <a:rPr lang="ru-RU" sz="2400" dirty="0" smtClean="0">
                <a:latin typeface="Arial Black" panose="020B0A04020102020204" pitchFamily="34" charset="0"/>
              </a:rPr>
              <a:t>частие </a:t>
            </a:r>
            <a:r>
              <a:rPr lang="ru-RU" sz="2400" dirty="0">
                <a:latin typeface="Arial Black" panose="020B0A04020102020204" pitchFamily="34" charset="0"/>
              </a:rPr>
              <a:t>в реализации государственной молодежной политики Российской Федерации</a:t>
            </a:r>
            <a:r>
              <a:rPr lang="ru-RU" sz="2400" dirty="0" smtClean="0">
                <a:latin typeface="Arial Black" panose="020B0A04020102020204" pitchFamily="34" charset="0"/>
              </a:rPr>
              <a:t>;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2</a:t>
            </a:r>
            <a:r>
              <a:rPr lang="ru-RU" sz="2400" dirty="0">
                <a:latin typeface="Arial Black" panose="020B0A04020102020204" pitchFamily="34" charset="0"/>
              </a:rPr>
              <a:t>) </a:t>
            </a:r>
            <a:r>
              <a:rPr lang="ru-RU" sz="2400" dirty="0" smtClean="0">
                <a:latin typeface="Arial Black" panose="020B0A04020102020204" pitchFamily="34" charset="0"/>
              </a:rPr>
              <a:t>Всестороннее </a:t>
            </a:r>
            <a:r>
              <a:rPr lang="ru-RU" sz="2400" dirty="0">
                <a:latin typeface="Arial Black" panose="020B0A04020102020204" pitchFamily="34" charset="0"/>
              </a:rPr>
              <a:t>развитие и совершенствование личности детей и подростков, удовлетворение их индивидуальных потребностей в интеллектуальном, нравственном и физическом </a:t>
            </a:r>
            <a:r>
              <a:rPr lang="ru-RU" sz="2400" dirty="0" smtClean="0">
                <a:latin typeface="Arial Black" panose="020B0A04020102020204" pitchFamily="34" charset="0"/>
              </a:rPr>
              <a:t>совершенствовании;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3</a:t>
            </a:r>
            <a:r>
              <a:rPr lang="ru-RU" sz="2400" dirty="0">
                <a:latin typeface="Arial Black" panose="020B0A04020102020204" pitchFamily="34" charset="0"/>
              </a:rPr>
              <a:t>) </a:t>
            </a:r>
            <a:r>
              <a:rPr lang="ru-RU" sz="2400" dirty="0" smtClean="0">
                <a:latin typeface="Arial Black" panose="020B0A04020102020204" pitchFamily="34" charset="0"/>
              </a:rPr>
              <a:t>Повышение </a:t>
            </a:r>
            <a:r>
              <a:rPr lang="ru-RU" sz="2400" dirty="0">
                <a:latin typeface="Arial Black" panose="020B0A04020102020204" pitchFamily="34" charset="0"/>
              </a:rPr>
              <a:t>в обществе авторитета и престижа военной службы</a:t>
            </a:r>
            <a:r>
              <a:rPr lang="ru-RU" sz="2400" dirty="0" smtClean="0">
                <a:latin typeface="Arial Black" panose="020B0A04020102020204" pitchFamily="34" charset="0"/>
              </a:rPr>
              <a:t>;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4</a:t>
            </a:r>
            <a:r>
              <a:rPr lang="ru-RU" sz="2400" dirty="0">
                <a:latin typeface="Arial Black" panose="020B0A04020102020204" pitchFamily="34" charset="0"/>
              </a:rPr>
              <a:t>) </a:t>
            </a:r>
            <a:r>
              <a:rPr lang="ru-RU" sz="2400" dirty="0" smtClean="0">
                <a:latin typeface="Arial Black" panose="020B0A04020102020204" pitchFamily="34" charset="0"/>
              </a:rPr>
              <a:t>Сохранение </a:t>
            </a:r>
            <a:r>
              <a:rPr lang="ru-RU" sz="2400" dirty="0">
                <a:latin typeface="Arial Black" panose="020B0A04020102020204" pitchFamily="34" charset="0"/>
              </a:rPr>
              <a:t>и приумножение патриотических </a:t>
            </a:r>
            <a:r>
              <a:rPr lang="ru-RU" sz="2400" dirty="0" smtClean="0">
                <a:latin typeface="Arial Black" panose="020B0A04020102020204" pitchFamily="34" charset="0"/>
              </a:rPr>
              <a:t>традиций;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5</a:t>
            </a:r>
            <a:r>
              <a:rPr lang="ru-RU" sz="2400" dirty="0">
                <a:latin typeface="Arial Black" panose="020B0A04020102020204" pitchFamily="34" charset="0"/>
              </a:rPr>
              <a:t>) </a:t>
            </a:r>
            <a:r>
              <a:rPr lang="ru-RU" sz="2400" dirty="0" smtClean="0">
                <a:latin typeface="Arial Black" panose="020B0A04020102020204" pitchFamily="34" charset="0"/>
              </a:rPr>
              <a:t>Формирование </a:t>
            </a:r>
            <a:r>
              <a:rPr lang="ru-RU" sz="2400" dirty="0">
                <a:latin typeface="Arial Black" panose="020B0A04020102020204" pitchFamily="34" charset="0"/>
              </a:rPr>
              <a:t>у молодежи готовности и практической способности к выполнению гражданского долга и конституционных обязанностей по защите Отечества.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 cstate="email">
              <a:alphaModFix amt="42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9" y="0"/>
            <a:ext cx="1206137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Движение </a:t>
            </a:r>
            <a:r>
              <a:rPr lang="ru-RU" sz="2800" dirty="0">
                <a:latin typeface="Arial Black" panose="020B0A04020102020204" pitchFamily="34" charset="0"/>
              </a:rPr>
              <a:t>решает следующие задачи</a:t>
            </a:r>
            <a:r>
              <a:rPr lang="ru-RU" sz="2800" dirty="0" smtClean="0">
                <a:latin typeface="Arial Black" panose="020B0A04020102020204" pitchFamily="34" charset="0"/>
              </a:rPr>
              <a:t>: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- </a:t>
            </a:r>
            <a:r>
              <a:rPr lang="ru-RU" sz="2400" dirty="0">
                <a:latin typeface="Arial Black" panose="020B0A04020102020204" pitchFamily="34" charset="0"/>
              </a:rPr>
              <a:t>воспитание у молодежи высокой гражданско-социальной активности, патриотизма, приверженности идеям интернационализма, противодействия идеологии экстремизма</a:t>
            </a:r>
            <a:r>
              <a:rPr lang="ru-RU" sz="2400" dirty="0" smtClean="0">
                <a:latin typeface="Arial Black" panose="020B0A04020102020204" pitchFamily="34" charset="0"/>
              </a:rPr>
              <a:t>;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-</a:t>
            </a:r>
            <a:r>
              <a:rPr lang="ru-RU" sz="2400" dirty="0">
                <a:latin typeface="Arial Black" panose="020B0A04020102020204" pitchFamily="34" charset="0"/>
              </a:rPr>
              <a:t>изучение истории страны и военно-исторического наследия Отечества, развитие краеведения, расширение знаний об истории и выдающихся людях «малой» Родины</a:t>
            </a:r>
            <a:r>
              <a:rPr lang="ru-RU" sz="2400" dirty="0" smtClean="0">
                <a:latin typeface="Arial Black" panose="020B0A04020102020204" pitchFamily="34" charset="0"/>
              </a:rPr>
              <a:t>;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- </a:t>
            </a:r>
            <a:r>
              <a:rPr lang="ru-RU" sz="2400" dirty="0">
                <a:latin typeface="Arial Black" panose="020B0A04020102020204" pitchFamily="34" charset="0"/>
              </a:rPr>
              <a:t>развитие в молодежной среде ответственности, принципов коллективизма, системы нравственных установок личности на основе присущей российскому обществу системы ценностей</a:t>
            </a:r>
            <a:r>
              <a:rPr lang="ru-RU" sz="2400" dirty="0" smtClean="0">
                <a:latin typeface="Arial Black" panose="020B0A04020102020204" pitchFamily="34" charset="0"/>
              </a:rPr>
              <a:t>;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- </a:t>
            </a:r>
            <a:r>
              <a:rPr lang="ru-RU" sz="2400" dirty="0">
                <a:latin typeface="Arial Black" panose="020B0A04020102020204" pitchFamily="34" charset="0"/>
              </a:rPr>
              <a:t>формирование положительной мотивации у молодых людей к прохождению военной службы и подготовке юношей к службе в Вооруженных Силах Российской Федерации</a:t>
            </a:r>
            <a:r>
              <a:rPr lang="ru-RU" sz="2400" dirty="0" smtClean="0">
                <a:latin typeface="Arial Black" panose="020B0A04020102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Arial Black" panose="020B0A04020102020204" pitchFamily="34" charset="0"/>
              </a:rPr>
              <a:t>укрепление </a:t>
            </a:r>
            <a:r>
              <a:rPr lang="ru-RU" sz="2400" dirty="0">
                <a:latin typeface="Arial Black" panose="020B0A04020102020204" pitchFamily="34" charset="0"/>
              </a:rPr>
              <a:t>физической закалки и физической выносливости; - активное приобщение молодежи к военно-техническим знаниям и техническому творчеству</a:t>
            </a:r>
            <a:r>
              <a:rPr lang="ru-RU" sz="2400" dirty="0" smtClean="0">
                <a:latin typeface="Arial Black" panose="020B0A04020102020204" pitchFamily="34" charset="0"/>
              </a:rPr>
              <a:t>;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- </a:t>
            </a:r>
            <a:r>
              <a:rPr lang="ru-RU" sz="2400" dirty="0">
                <a:latin typeface="Arial Black" panose="020B0A04020102020204" pitchFamily="34" charset="0"/>
              </a:rPr>
              <a:t>развитие материально-технической базы Движения.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3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45794"/>
            <a:ext cx="1219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Основными направлениями деятельности отряда являются</a:t>
            </a:r>
            <a:r>
              <a:rPr lang="ru-RU" sz="3600" dirty="0" smtClean="0">
                <a:latin typeface="Arial Black" panose="020B0A04020102020204" pitchFamily="34" charset="0"/>
              </a:rPr>
              <a:t>:</a:t>
            </a:r>
          </a:p>
          <a:p>
            <a:pPr algn="ctr"/>
            <a:endParaRPr lang="ru-RU" sz="3600" dirty="0">
              <a:latin typeface="Arial Black" panose="020B0A04020102020204" pitchFamily="34" charset="0"/>
            </a:endParaRPr>
          </a:p>
          <a:p>
            <a:r>
              <a:rPr lang="ru-RU" sz="3600" dirty="0" smtClean="0">
                <a:latin typeface="Arial Black" panose="020B0A04020102020204" pitchFamily="34" charset="0"/>
              </a:rPr>
              <a:t>-военно-патриотическое</a:t>
            </a:r>
            <a:endParaRPr lang="ru-RU" sz="3600" dirty="0">
              <a:latin typeface="Arial Black" panose="020B0A04020102020204" pitchFamily="34" charset="0"/>
            </a:endParaRPr>
          </a:p>
          <a:p>
            <a:r>
              <a:rPr lang="ru-RU" sz="3600" dirty="0" smtClean="0">
                <a:latin typeface="Arial Black" panose="020B0A04020102020204" pitchFamily="34" charset="0"/>
              </a:rPr>
              <a:t>-историко-краеведческое</a:t>
            </a:r>
            <a:endParaRPr lang="ru-RU" sz="3600" dirty="0">
              <a:latin typeface="Arial Black" panose="020B0A04020102020204" pitchFamily="34" charset="0"/>
            </a:endParaRPr>
          </a:p>
          <a:p>
            <a:r>
              <a:rPr lang="ru-RU" sz="3600" dirty="0" smtClean="0">
                <a:latin typeface="Arial Black" panose="020B0A04020102020204" pitchFamily="34" charset="0"/>
              </a:rPr>
              <a:t>-оздоровительно-спортивное</a:t>
            </a:r>
            <a:endParaRPr lang="ru-RU" sz="3600" dirty="0">
              <a:latin typeface="Arial Black" panose="020B0A04020102020204" pitchFamily="34" charset="0"/>
            </a:endParaRPr>
          </a:p>
          <a:p>
            <a:r>
              <a:rPr lang="ru-RU" sz="3600" dirty="0" smtClean="0">
                <a:latin typeface="Arial Black" panose="020B0A04020102020204" pitchFamily="34" charset="0"/>
              </a:rPr>
              <a:t>-нравственное </a:t>
            </a:r>
            <a:r>
              <a:rPr lang="ru-RU" sz="3600" dirty="0">
                <a:latin typeface="Arial Black" panose="020B0A04020102020204" pitchFamily="34" charset="0"/>
              </a:rPr>
              <a:t>(участие в различных значимых мероприятиях района и области, саморазвитие)</a:t>
            </a:r>
            <a:endParaRPr lang="ru-RU" sz="3600" b="0" i="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alphaModFix am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ter\Downloads\IMG-20240524-WA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4" y="523239"/>
            <a:ext cx="4806588" cy="305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43003" y="3310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Мы учимся</a:t>
            </a:r>
            <a:endParaRPr lang="ru-RU" dirty="0">
              <a:latin typeface="Arial Black" panose="020B0A04020102020204" pitchFamily="34" charset="0"/>
            </a:endParaRPr>
          </a:p>
          <a:p>
            <a:pPr algn="ctr"/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8" name="Picture 3" descr="C:\Users\master\Downloads\IMG-20240524-WA00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33"/>
          <a:stretch/>
        </p:blipFill>
        <p:spPr bwMode="auto">
          <a:xfrm>
            <a:off x="7183120" y="921377"/>
            <a:ext cx="4887226" cy="57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3"/>
          <a:stretch/>
        </p:blipFill>
        <p:spPr bwMode="auto">
          <a:xfrm flipH="1">
            <a:off x="4277359" y="3195189"/>
            <a:ext cx="2791470" cy="35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029" y="5304749"/>
            <a:ext cx="8469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7680" y="782320"/>
            <a:ext cx="88697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НАШИ ДОСТИЖЕНИЯ</a:t>
            </a:r>
            <a:endParaRPr lang="ru-RU" sz="66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20" y="1890316"/>
            <a:ext cx="5195723" cy="473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9" y="1932773"/>
            <a:ext cx="6205537" cy="465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616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" y="670560"/>
            <a:ext cx="4434840" cy="591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4" b="17719"/>
          <a:stretch/>
        </p:blipFill>
        <p:spPr bwMode="auto">
          <a:xfrm>
            <a:off x="6236399" y="670560"/>
            <a:ext cx="413408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020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680720"/>
            <a:ext cx="7227371" cy="541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15486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474</TotalTime>
  <Words>356</Words>
  <Application>Microsoft Office PowerPoint</Application>
  <PresentationFormat>Произвольный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Организация  военно-патриотической работы  в мбоу «сош №1»  Г. ПРОКОПЬЕВСКА  В РАМКАХ РЕАЛИЗАЦИИ ВВПОД «ЮНАРМИЯ»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организации работы отряда юнармии</dc:title>
  <dc:creator>Пользователь Windows</dc:creator>
  <cp:lastModifiedBy>master</cp:lastModifiedBy>
  <cp:revision>44</cp:revision>
  <dcterms:created xsi:type="dcterms:W3CDTF">2022-10-18T12:56:35Z</dcterms:created>
  <dcterms:modified xsi:type="dcterms:W3CDTF">2024-05-24T04:48:48Z</dcterms:modified>
</cp:coreProperties>
</file>